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71" r:id="rId4"/>
    <p:sldId id="273" r:id="rId5"/>
    <p:sldId id="274" r:id="rId6"/>
    <p:sldId id="263" r:id="rId7"/>
    <p:sldId id="272" r:id="rId8"/>
    <p:sldId id="264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94CB371-157C-8847-A0ED-335EF4357431}">
          <p14:sldIdLst>
            <p14:sldId id="256"/>
            <p14:sldId id="270"/>
            <p14:sldId id="271"/>
            <p14:sldId id="273"/>
            <p14:sldId id="274"/>
            <p14:sldId id="263"/>
            <p14:sldId id="272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55B"/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52" autoAdjust="0"/>
    <p:restoredTop sz="86392"/>
  </p:normalViewPr>
  <p:slideViewPr>
    <p:cSldViewPr snapToGrid="0">
      <p:cViewPr varScale="1">
        <p:scale>
          <a:sx n="106" d="100"/>
          <a:sy n="106" d="100"/>
        </p:scale>
        <p:origin x="208" y="4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720" y="2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B6A7B3-818D-2B43-A4F4-9D7242C3D918}" type="doc">
      <dgm:prSet loTypeId="urn:microsoft.com/office/officeart/2009/layout/Reverse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0178A77-7D3E-874E-8B98-450DE40D5D7C}">
      <dgm:prSet phldrT="[Testo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dirty="0"/>
            <a:t> </a:t>
          </a:r>
        </a:p>
      </dgm:t>
    </dgm:pt>
    <dgm:pt modelId="{1C1B6D36-B525-9B48-A243-1422115777DB}" type="parTrans" cxnId="{4A634ADA-FB8E-1C4B-84E1-2D92B83060C6}">
      <dgm:prSet/>
      <dgm:spPr/>
      <dgm:t>
        <a:bodyPr/>
        <a:lstStyle/>
        <a:p>
          <a:endParaRPr lang="it-IT"/>
        </a:p>
      </dgm:t>
    </dgm:pt>
    <dgm:pt modelId="{B060EB65-3F4E-6149-ACB4-DB0D24024CEC}" type="sibTrans" cxnId="{4A634ADA-FB8E-1C4B-84E1-2D92B83060C6}">
      <dgm:prSet/>
      <dgm:spPr/>
      <dgm:t>
        <a:bodyPr/>
        <a:lstStyle/>
        <a:p>
          <a:endParaRPr lang="it-IT"/>
        </a:p>
      </dgm:t>
    </dgm:pt>
    <dgm:pt modelId="{9EA815A3-930B-C249-AB0C-A4D8ACF897A6}">
      <dgm:prSet phldrT="[Testo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dirty="0"/>
            <a:t> </a:t>
          </a:r>
        </a:p>
      </dgm:t>
    </dgm:pt>
    <dgm:pt modelId="{CE88696D-F3AF-004F-A2E9-BD1DA926C131}" type="parTrans" cxnId="{304579B8-59E0-F344-9EE8-921EEB263BBC}">
      <dgm:prSet/>
      <dgm:spPr/>
      <dgm:t>
        <a:bodyPr/>
        <a:lstStyle/>
        <a:p>
          <a:endParaRPr lang="it-IT"/>
        </a:p>
      </dgm:t>
    </dgm:pt>
    <dgm:pt modelId="{0FFE744B-210D-8B43-98A5-5A4C862AA3C4}" type="sibTrans" cxnId="{304579B8-59E0-F344-9EE8-921EEB263BBC}">
      <dgm:prSet/>
      <dgm:spPr/>
      <dgm:t>
        <a:bodyPr/>
        <a:lstStyle/>
        <a:p>
          <a:endParaRPr lang="it-IT"/>
        </a:p>
      </dgm:t>
    </dgm:pt>
    <dgm:pt modelId="{60B8E0E1-C3CF-9747-A79C-092253E30843}" type="pres">
      <dgm:prSet presAssocID="{14B6A7B3-818D-2B43-A4F4-9D7242C3D918}" presName="Name0" presStyleCnt="0">
        <dgm:presLayoutVars>
          <dgm:chMax val="2"/>
          <dgm:chPref val="2"/>
          <dgm:animLvl val="lvl"/>
        </dgm:presLayoutVars>
      </dgm:prSet>
      <dgm:spPr/>
    </dgm:pt>
    <dgm:pt modelId="{73D73A4B-149F-5449-8D58-C2FA910659F8}" type="pres">
      <dgm:prSet presAssocID="{14B6A7B3-818D-2B43-A4F4-9D7242C3D918}" presName="LeftText" presStyleLbl="revTx" presStyleIdx="0" presStyleCnt="0">
        <dgm:presLayoutVars>
          <dgm:bulletEnabled val="1"/>
        </dgm:presLayoutVars>
      </dgm:prSet>
      <dgm:spPr/>
    </dgm:pt>
    <dgm:pt modelId="{AEB06485-F77C-264F-8CA9-CC9D8CDD6CBC}" type="pres">
      <dgm:prSet presAssocID="{14B6A7B3-818D-2B43-A4F4-9D7242C3D918}" presName="LeftNode" presStyleLbl="bgImgPlace1" presStyleIdx="0" presStyleCnt="2" custScaleX="312328" custScaleY="127891" custLinFactX="-29147" custLinFactNeighborX="-100000" custLinFactNeighborY="4276">
        <dgm:presLayoutVars>
          <dgm:chMax val="2"/>
          <dgm:chPref val="2"/>
        </dgm:presLayoutVars>
      </dgm:prSet>
      <dgm:spPr/>
    </dgm:pt>
    <dgm:pt modelId="{1DAB1E23-CE52-C04E-9327-E02685A57629}" type="pres">
      <dgm:prSet presAssocID="{14B6A7B3-818D-2B43-A4F4-9D7242C3D918}" presName="RightText" presStyleLbl="revTx" presStyleIdx="0" presStyleCnt="0">
        <dgm:presLayoutVars>
          <dgm:bulletEnabled val="1"/>
        </dgm:presLayoutVars>
      </dgm:prSet>
      <dgm:spPr/>
    </dgm:pt>
    <dgm:pt modelId="{A503FBC0-D542-C849-B24F-253D226E7CA2}" type="pres">
      <dgm:prSet presAssocID="{14B6A7B3-818D-2B43-A4F4-9D7242C3D918}" presName="RightNode" presStyleLbl="bgImgPlace1" presStyleIdx="1" presStyleCnt="2" custScaleX="313222" custScaleY="131143" custLinFactX="24667" custLinFactNeighborX="100000" custLinFactNeighborY="4453">
        <dgm:presLayoutVars>
          <dgm:chMax val="0"/>
          <dgm:chPref val="0"/>
        </dgm:presLayoutVars>
      </dgm:prSet>
      <dgm:spPr/>
    </dgm:pt>
    <dgm:pt modelId="{D1F09F15-23BB-A749-88DB-30CDDEA6A82E}" type="pres">
      <dgm:prSet presAssocID="{14B6A7B3-818D-2B43-A4F4-9D7242C3D918}" presName="TopArrow" presStyleLbl="node1" presStyleIdx="0" presStyleCnt="2"/>
      <dgm:spPr>
        <a:solidFill>
          <a:schemeClr val="accent6">
            <a:lumMod val="75000"/>
          </a:schemeClr>
        </a:solidFill>
      </dgm:spPr>
    </dgm:pt>
    <dgm:pt modelId="{94AD8A51-12A1-EF4B-88B5-C52D9DFD200E}" type="pres">
      <dgm:prSet presAssocID="{14B6A7B3-818D-2B43-A4F4-9D7242C3D918}" presName="BottomArrow" presStyleLbl="node1" presStyleIdx="1" presStyleCnt="2"/>
      <dgm:spPr>
        <a:solidFill>
          <a:schemeClr val="accent6">
            <a:lumMod val="75000"/>
          </a:schemeClr>
        </a:solidFill>
      </dgm:spPr>
    </dgm:pt>
  </dgm:ptLst>
  <dgm:cxnLst>
    <dgm:cxn modelId="{21DCA21F-D4BF-A54D-A116-CFEBB80DC7B8}" type="presOf" srcId="{14B6A7B3-818D-2B43-A4F4-9D7242C3D918}" destId="{60B8E0E1-C3CF-9747-A79C-092253E30843}" srcOrd="0" destOrd="0" presId="urn:microsoft.com/office/officeart/2009/layout/ReverseList"/>
    <dgm:cxn modelId="{AE307865-BF66-E240-BF4C-702F3913EEED}" type="presOf" srcId="{90178A77-7D3E-874E-8B98-450DE40D5D7C}" destId="{AEB06485-F77C-264F-8CA9-CC9D8CDD6CBC}" srcOrd="1" destOrd="0" presId="urn:microsoft.com/office/officeart/2009/layout/ReverseList"/>
    <dgm:cxn modelId="{986D0682-6134-FF43-A463-F548593AA6B8}" type="presOf" srcId="{9EA815A3-930B-C249-AB0C-A4D8ACF897A6}" destId="{1DAB1E23-CE52-C04E-9327-E02685A57629}" srcOrd="0" destOrd="0" presId="urn:microsoft.com/office/officeart/2009/layout/ReverseList"/>
    <dgm:cxn modelId="{7F942CA1-C4F2-5845-9EF7-B441F784983F}" type="presOf" srcId="{9EA815A3-930B-C249-AB0C-A4D8ACF897A6}" destId="{A503FBC0-D542-C849-B24F-253D226E7CA2}" srcOrd="1" destOrd="0" presId="urn:microsoft.com/office/officeart/2009/layout/ReverseList"/>
    <dgm:cxn modelId="{F536DEA1-0E97-CF46-8576-C55CCD8D71AE}" type="presOf" srcId="{90178A77-7D3E-874E-8B98-450DE40D5D7C}" destId="{73D73A4B-149F-5449-8D58-C2FA910659F8}" srcOrd="0" destOrd="0" presId="urn:microsoft.com/office/officeart/2009/layout/ReverseList"/>
    <dgm:cxn modelId="{304579B8-59E0-F344-9EE8-921EEB263BBC}" srcId="{14B6A7B3-818D-2B43-A4F4-9D7242C3D918}" destId="{9EA815A3-930B-C249-AB0C-A4D8ACF897A6}" srcOrd="1" destOrd="0" parTransId="{CE88696D-F3AF-004F-A2E9-BD1DA926C131}" sibTransId="{0FFE744B-210D-8B43-98A5-5A4C862AA3C4}"/>
    <dgm:cxn modelId="{4A634ADA-FB8E-1C4B-84E1-2D92B83060C6}" srcId="{14B6A7B3-818D-2B43-A4F4-9D7242C3D918}" destId="{90178A77-7D3E-874E-8B98-450DE40D5D7C}" srcOrd="0" destOrd="0" parTransId="{1C1B6D36-B525-9B48-A243-1422115777DB}" sibTransId="{B060EB65-3F4E-6149-ACB4-DB0D24024CEC}"/>
    <dgm:cxn modelId="{7358CDF0-7AB9-EC49-BB78-0B26E82EB032}" type="presParOf" srcId="{60B8E0E1-C3CF-9747-A79C-092253E30843}" destId="{73D73A4B-149F-5449-8D58-C2FA910659F8}" srcOrd="0" destOrd="0" presId="urn:microsoft.com/office/officeart/2009/layout/ReverseList"/>
    <dgm:cxn modelId="{C6D97960-6E16-9343-B18F-A73E0CF74479}" type="presParOf" srcId="{60B8E0E1-C3CF-9747-A79C-092253E30843}" destId="{AEB06485-F77C-264F-8CA9-CC9D8CDD6CBC}" srcOrd="1" destOrd="0" presId="urn:microsoft.com/office/officeart/2009/layout/ReverseList"/>
    <dgm:cxn modelId="{BE958792-BC92-B849-A344-816EEC5FD7C3}" type="presParOf" srcId="{60B8E0E1-C3CF-9747-A79C-092253E30843}" destId="{1DAB1E23-CE52-C04E-9327-E02685A57629}" srcOrd="2" destOrd="0" presId="urn:microsoft.com/office/officeart/2009/layout/ReverseList"/>
    <dgm:cxn modelId="{4A7B012A-F2A2-DC48-AA12-21FBFF1EC2DD}" type="presParOf" srcId="{60B8E0E1-C3CF-9747-A79C-092253E30843}" destId="{A503FBC0-D542-C849-B24F-253D226E7CA2}" srcOrd="3" destOrd="0" presId="urn:microsoft.com/office/officeart/2009/layout/ReverseList"/>
    <dgm:cxn modelId="{587C0C8F-B36E-5749-892D-79B603668A73}" type="presParOf" srcId="{60B8E0E1-C3CF-9747-A79C-092253E30843}" destId="{D1F09F15-23BB-A749-88DB-30CDDEA6A82E}" srcOrd="4" destOrd="0" presId="urn:microsoft.com/office/officeart/2009/layout/ReverseList"/>
    <dgm:cxn modelId="{8108352F-1B83-AC42-8425-84800E49880F}" type="presParOf" srcId="{60B8E0E1-C3CF-9747-A79C-092253E30843}" destId="{94AD8A51-12A1-EF4B-88B5-C52D9DFD200E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B06485-F77C-264F-8CA9-CC9D8CDD6CBC}">
      <dsp:nvSpPr>
        <dsp:cNvPr id="0" name=""/>
        <dsp:cNvSpPr/>
      </dsp:nvSpPr>
      <dsp:spPr>
        <a:xfrm rot="16200000">
          <a:off x="960867" y="-306984"/>
          <a:ext cx="2935062" cy="4380309"/>
        </a:xfrm>
        <a:prstGeom prst="round2SameRect">
          <a:avLst>
            <a:gd name="adj1" fmla="val 16670"/>
            <a:gd name="adj2" fmla="val 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412750" rIns="371475" bIns="4127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500" kern="1200" dirty="0"/>
            <a:t> </a:t>
          </a:r>
        </a:p>
      </dsp:txBody>
      <dsp:txXfrm rot="5400000">
        <a:off x="381548" y="558943"/>
        <a:ext cx="4237005" cy="2648454"/>
      </dsp:txXfrm>
    </dsp:sp>
    <dsp:sp modelId="{A503FBC0-D542-C849-B24F-253D226E7CA2}">
      <dsp:nvSpPr>
        <dsp:cNvPr id="0" name=""/>
        <dsp:cNvSpPr/>
      </dsp:nvSpPr>
      <dsp:spPr>
        <a:xfrm rot="5400000">
          <a:off x="5949373" y="-309191"/>
          <a:ext cx="3009694" cy="4392847"/>
        </a:xfrm>
        <a:prstGeom prst="round2SameRect">
          <a:avLst>
            <a:gd name="adj1" fmla="val 16670"/>
            <a:gd name="adj2" fmla="val 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1475" tIns="412750" rIns="247650" bIns="4127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500" kern="1200" dirty="0"/>
            <a:t> </a:t>
          </a:r>
        </a:p>
      </dsp:txBody>
      <dsp:txXfrm rot="-5400000">
        <a:off x="5257797" y="529333"/>
        <a:ext cx="4245899" cy="2715798"/>
      </dsp:txXfrm>
    </dsp:sp>
    <dsp:sp modelId="{D1F09F15-23BB-A749-88DB-30CDDEA6A82E}">
      <dsp:nvSpPr>
        <dsp:cNvPr id="0" name=""/>
        <dsp:cNvSpPr/>
      </dsp:nvSpPr>
      <dsp:spPr>
        <a:xfrm>
          <a:off x="4239504" y="0"/>
          <a:ext cx="1466154" cy="146608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AD8A51-12A1-EF4B-88B5-C52D9DFD200E}">
      <dsp:nvSpPr>
        <dsp:cNvPr id="0" name=""/>
        <dsp:cNvSpPr/>
      </dsp:nvSpPr>
      <dsp:spPr>
        <a:xfrm rot="10800000">
          <a:off x="4239504" y="2103634"/>
          <a:ext cx="1466154" cy="146608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C84DA2-55DC-9543-86EE-4A74D7CB53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AD9B77-ADD6-5740-B5CC-64D3366E55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EE808-1FBF-5742-822F-7F6C4E2AC12E}" type="datetimeFigureOut">
              <a:rPr lang="it-IT" smtClean="0"/>
              <a:t>31/01/20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0568C8-B10C-AA4F-84DE-CE5A6058E6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060494-B867-2E4D-84D9-C234C2D986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38B55-AF82-CF48-B2BA-812EAA6B94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8142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F413D-890F-1549-9470-267B58AB5DF4}" type="datetimeFigureOut">
              <a:rPr lang="it-IT" smtClean="0"/>
              <a:t>31/01/20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A4707-DB1E-5343-A6D1-01077FC92D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5455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A4707-DB1E-5343-A6D1-01077FC92D0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006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A4707-DB1E-5343-A6D1-01077FC92D0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8154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A4707-DB1E-5343-A6D1-01077FC92D0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6222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A4707-DB1E-5343-A6D1-01077FC92D0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4331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A4707-DB1E-5343-A6D1-01077FC92D0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3659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A4707-DB1E-5343-A6D1-01077FC92D0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5823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A4707-DB1E-5343-A6D1-01077FC92D0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4225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389414" y="49981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FEF36AF0-124F-4C82-8AFB-0384BE0DFC12}" type="datetimeFigureOut">
              <a:rPr lang="it-IT" smtClean="0"/>
              <a:pPr/>
              <a:t>31/01/20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3B696427-D58B-4651-B0AF-077C5FF7C4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 userDrawn="1"/>
        </p:nvSpPr>
        <p:spPr>
          <a:xfrm>
            <a:off x="0" y="3731079"/>
            <a:ext cx="12192000" cy="31269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 userDrawn="1"/>
        </p:nvSpPr>
        <p:spPr>
          <a:xfrm>
            <a:off x="2704328" y="3707368"/>
            <a:ext cx="864286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5000" b="1" dirty="0" err="1">
                <a:solidFill>
                  <a:schemeClr val="accent6">
                    <a:lumMod val="50000"/>
                  </a:schemeClr>
                </a:solidFill>
              </a:rPr>
              <a:t>Overview</a:t>
            </a:r>
            <a:r>
              <a:rPr lang="it-IT" sz="5000" b="1" dirty="0">
                <a:solidFill>
                  <a:schemeClr val="accent6">
                    <a:lumMod val="50000"/>
                  </a:schemeClr>
                </a:solidFill>
              </a:rPr>
              <a:t> of WP 2</a:t>
            </a:r>
            <a:endParaRPr lang="it-IT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it-IT" sz="2000" b="1" i="1" dirty="0">
                <a:solidFill>
                  <a:schemeClr val="accent6">
                    <a:lumMod val="50000"/>
                  </a:schemeClr>
                </a:solidFill>
              </a:rPr>
              <a:t>Giovanni </a:t>
            </a:r>
            <a:r>
              <a:rPr lang="it-IT" sz="2000" b="1" i="1" dirty="0" err="1">
                <a:solidFill>
                  <a:schemeClr val="accent6">
                    <a:lumMod val="50000"/>
                  </a:schemeClr>
                </a:solidFill>
              </a:rPr>
              <a:t>Sartor</a:t>
            </a:r>
            <a:endParaRPr lang="it-IT" sz="20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it-IT" sz="2000" b="1" i="1" dirty="0">
                <a:solidFill>
                  <a:schemeClr val="accent6">
                    <a:lumMod val="50000"/>
                  </a:schemeClr>
                </a:solidFill>
              </a:rPr>
              <a:t>UNIBO</a:t>
            </a:r>
          </a:p>
          <a:p>
            <a:pPr algn="r"/>
            <a:endParaRPr lang="it-IT" sz="32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it-IT" sz="3200" dirty="0" err="1">
                <a:solidFill>
                  <a:schemeClr val="accent6">
                    <a:lumMod val="50000"/>
                  </a:schemeClr>
                </a:solidFill>
              </a:rPr>
              <a:t>February</a:t>
            </a:r>
            <a:r>
              <a:rPr lang="it-IT" sz="3200" dirty="0">
                <a:solidFill>
                  <a:schemeClr val="accent6">
                    <a:lumMod val="50000"/>
                  </a:schemeClr>
                </a:solidFill>
              </a:rPr>
              <a:t> 3</a:t>
            </a:r>
            <a:r>
              <a:rPr lang="it-IT" sz="3200" baseline="30000" dirty="0">
                <a:solidFill>
                  <a:schemeClr val="accent6">
                    <a:lumMod val="50000"/>
                  </a:schemeClr>
                </a:solidFill>
              </a:rPr>
              <a:t>rd</a:t>
            </a:r>
            <a:r>
              <a:rPr lang="it-IT" sz="3200" dirty="0">
                <a:solidFill>
                  <a:schemeClr val="accent6">
                    <a:lumMod val="50000"/>
                  </a:schemeClr>
                </a:solidFill>
              </a:rPr>
              <a:t>, 2020</a:t>
            </a:r>
          </a:p>
          <a:p>
            <a:pPr algn="r"/>
            <a:r>
              <a:rPr lang="it-IT" sz="3200" baseline="0" dirty="0">
                <a:solidFill>
                  <a:schemeClr val="accent6">
                    <a:lumMod val="50000"/>
                  </a:schemeClr>
                </a:solidFill>
              </a:rPr>
              <a:t>Bologna</a:t>
            </a:r>
          </a:p>
        </p:txBody>
      </p:sp>
      <p:sp>
        <p:nvSpPr>
          <p:cNvPr id="11" name="Rettangolo 10"/>
          <p:cNvSpPr/>
          <p:nvPr userDrawn="1"/>
        </p:nvSpPr>
        <p:spPr>
          <a:xfrm>
            <a:off x="11568" y="6221390"/>
            <a:ext cx="507060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br>
              <a:rPr lang="en-US" sz="1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sz="1400" kern="1200" dirty="0"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MIUR.AOODGRIC.REGISTRO_PRIN2017.0003015.28-03-2018 </a:t>
            </a:r>
            <a:endParaRPr lang="it-IT" sz="1400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endParaRPr lang="it-IT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1464311" y="1668587"/>
            <a:ext cx="1006910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solidFill>
                  <a:schemeClr val="accent6">
                    <a:lumMod val="50000"/>
                  </a:schemeClr>
                </a:solidFill>
              </a:rPr>
              <a:t>LAILA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6000" b="1" kern="1200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Legal Analytics for </a:t>
            </a:r>
            <a:r>
              <a:rPr lang="it-IT" sz="6000" b="1" kern="1200" dirty="0" err="1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Italian</a:t>
            </a:r>
            <a:r>
              <a:rPr lang="it-IT" sz="6000" b="1" kern="1200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6000" b="1" kern="1200" dirty="0" err="1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LAw</a:t>
            </a:r>
            <a:r>
              <a:rPr lang="it-IT" sz="6000" b="1" kern="1200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6000" b="1" kern="1200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endParaRPr lang="it-IT" sz="6000" b="1" kern="1200" dirty="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922" y="283366"/>
            <a:ext cx="1130172" cy="113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1447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 userDrawn="1"/>
        </p:nvSpPr>
        <p:spPr>
          <a:xfrm>
            <a:off x="0" y="2463282"/>
            <a:ext cx="12192000" cy="43947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52394" y="273061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pic>
        <p:nvPicPr>
          <p:cNvPr id="8" name="Immagine 12">
            <a:extLst>
              <a:ext uri="{FF2B5EF4-FFF2-40B4-BE49-F238E27FC236}">
                <a16:creationId xmlns:a16="http://schemas.microsoft.com/office/drawing/2014/main" id="{279B3042-4E15-0E4F-A070-207CE5D4B1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953" y="693872"/>
            <a:ext cx="1130172" cy="113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597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5859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ttangolo 6"/>
          <p:cNvSpPr/>
          <p:nvPr userDrawn="1"/>
        </p:nvSpPr>
        <p:spPr>
          <a:xfrm>
            <a:off x="0" y="6310993"/>
            <a:ext cx="12192000" cy="54700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 userDrawn="1"/>
        </p:nvSpPr>
        <p:spPr>
          <a:xfrm>
            <a:off x="244928" y="6466114"/>
            <a:ext cx="11947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Kick-off meeting </a:t>
            </a:r>
            <a:r>
              <a:rPr lang="it-IT" baseline="0" dirty="0">
                <a:solidFill>
                  <a:schemeClr val="bg1"/>
                </a:solidFill>
              </a:rPr>
              <a:t>								Bologna, </a:t>
            </a:r>
            <a:r>
              <a:rPr lang="it-IT" baseline="0" dirty="0" err="1">
                <a:solidFill>
                  <a:schemeClr val="bg1"/>
                </a:solidFill>
              </a:rPr>
              <a:t>February</a:t>
            </a:r>
            <a:r>
              <a:rPr lang="it-IT" baseline="0" dirty="0">
                <a:solidFill>
                  <a:schemeClr val="bg1"/>
                </a:solidFill>
              </a:rPr>
              <a:t> 3rd, 2020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27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36AF0-124F-4C82-8AFB-0384BE0DFC12}" type="datetimeFigureOut">
              <a:rPr lang="it-IT" smtClean="0"/>
              <a:t>31/01/20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96427-D58B-4651-B0AF-077C5FF7C4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34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157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7A92D558-2CEF-5D46-8F85-41EFC0A2E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3027"/>
            <a:ext cx="10200860" cy="708482"/>
          </a:xfrm>
          <a:ln cap="rnd"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defRPr baseline="0"/>
            </a:lvl1pPr>
            <a:lvl2pPr marL="457200" indent="0">
              <a:buNone/>
              <a:defRPr baseline="0"/>
            </a:lvl2pPr>
          </a:lstStyle>
          <a:p>
            <a:pPr marL="0" indent="0">
              <a:buNone/>
            </a:pPr>
            <a:r>
              <a:rPr lang="it-IT" b="1" dirty="0"/>
              <a:t>OBJECTIVE</a:t>
            </a:r>
            <a:r>
              <a:rPr lang="it-IT" dirty="0"/>
              <a:t>:  </a:t>
            </a:r>
            <a:r>
              <a:rPr lang="it-IT" dirty="0" err="1"/>
              <a:t>select</a:t>
            </a:r>
            <a:r>
              <a:rPr lang="it-IT" dirty="0"/>
              <a:t> and </a:t>
            </a:r>
            <a:r>
              <a:rPr lang="it-IT" dirty="0" err="1"/>
              <a:t>develop</a:t>
            </a:r>
            <a:r>
              <a:rPr lang="it-IT" dirty="0"/>
              <a:t> LA </a:t>
            </a:r>
            <a:r>
              <a:rPr lang="it-IT" dirty="0" err="1"/>
              <a:t>technologies</a:t>
            </a:r>
            <a:endParaRPr lang="it-IT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90EF8740-1E87-AC4A-BF7D-D99C75DC5452}"/>
              </a:ext>
            </a:extLst>
          </p:cNvPr>
          <p:cNvSpPr txBox="1">
            <a:spLocks/>
          </p:cNvSpPr>
          <p:nvPr/>
        </p:nvSpPr>
        <p:spPr>
          <a:xfrm>
            <a:off x="838200" y="594958"/>
            <a:ext cx="10515600" cy="804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b="1" dirty="0">
                <a:solidFill>
                  <a:schemeClr val="accent6">
                    <a:lumMod val="50000"/>
                  </a:schemeClr>
                </a:solidFill>
              </a:rPr>
              <a:t>WP 2: Legal-</a:t>
            </a:r>
            <a:r>
              <a:rPr lang="it-IT" sz="4000" b="1" dirty="0" err="1">
                <a:solidFill>
                  <a:schemeClr val="accent6">
                    <a:lumMod val="50000"/>
                  </a:schemeClr>
                </a:solidFill>
              </a:rPr>
              <a:t>technological</a:t>
            </a:r>
            <a:r>
              <a:rPr lang="it-IT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4000" b="1" dirty="0" err="1">
                <a:solidFill>
                  <a:schemeClr val="accent6">
                    <a:lumMod val="50000"/>
                  </a:schemeClr>
                </a:solidFill>
              </a:rPr>
              <a:t>framework</a:t>
            </a:r>
            <a:endParaRPr lang="it-IT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BCB84CFD-623E-D24C-A35A-F7057920F45F}"/>
              </a:ext>
            </a:extLst>
          </p:cNvPr>
          <p:cNvSpPr/>
          <p:nvPr/>
        </p:nvSpPr>
        <p:spPr>
          <a:xfrm>
            <a:off x="838200" y="2415573"/>
            <a:ext cx="5097087" cy="387153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8B54392-3340-A245-8262-435DA9AACA54}"/>
              </a:ext>
            </a:extLst>
          </p:cNvPr>
          <p:cNvSpPr/>
          <p:nvPr/>
        </p:nvSpPr>
        <p:spPr>
          <a:xfrm>
            <a:off x="6002134" y="2427605"/>
            <a:ext cx="5097087" cy="384746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3469100-8968-4748-B1E8-A109DE950F65}"/>
              </a:ext>
            </a:extLst>
          </p:cNvPr>
          <p:cNvSpPr txBox="1"/>
          <p:nvPr/>
        </p:nvSpPr>
        <p:spPr>
          <a:xfrm>
            <a:off x="838201" y="2546416"/>
            <a:ext cx="509708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2400" b="1" dirty="0">
                <a:solidFill>
                  <a:schemeClr val="bg1"/>
                </a:solidFill>
              </a:rPr>
              <a:t> Task 1: </a:t>
            </a:r>
            <a:r>
              <a:rPr lang="it-IT" sz="2400" b="1" dirty="0" err="1">
                <a:solidFill>
                  <a:schemeClr val="bg1"/>
                </a:solidFill>
              </a:rPr>
              <a:t>Setting</a:t>
            </a:r>
            <a:r>
              <a:rPr lang="it-IT" sz="2400" b="1" dirty="0">
                <a:solidFill>
                  <a:schemeClr val="bg1"/>
                </a:solidFill>
              </a:rPr>
              <a:t> the toolbox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bg1"/>
                </a:solidFill>
              </a:rPr>
              <a:t>identify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methods</a:t>
            </a:r>
            <a:r>
              <a:rPr lang="it-IT" sz="2400" dirty="0">
                <a:solidFill>
                  <a:schemeClr val="bg1"/>
                </a:solidFill>
              </a:rPr>
              <a:t>, </a:t>
            </a:r>
            <a:r>
              <a:rPr lang="it-IT" sz="2400" dirty="0" err="1">
                <a:solidFill>
                  <a:schemeClr val="bg1"/>
                </a:solidFill>
              </a:rPr>
              <a:t>models</a:t>
            </a:r>
            <a:r>
              <a:rPr lang="it-IT" sz="2400" dirty="0">
                <a:solidFill>
                  <a:schemeClr val="bg1"/>
                </a:solidFill>
              </a:rPr>
              <a:t>, </a:t>
            </a:r>
            <a:r>
              <a:rPr lang="it-IT" sz="2400" dirty="0" err="1">
                <a:solidFill>
                  <a:schemeClr val="bg1"/>
                </a:solidFill>
              </a:rPr>
              <a:t>algorithms</a:t>
            </a:r>
            <a:r>
              <a:rPr lang="it-IT" sz="2400" dirty="0">
                <a:solidFill>
                  <a:schemeClr val="bg1"/>
                </a:solidFill>
              </a:rPr>
              <a:t> and </a:t>
            </a:r>
            <a:r>
              <a:rPr lang="it-IT" sz="2400" dirty="0" err="1">
                <a:solidFill>
                  <a:schemeClr val="bg1"/>
                </a:solidFill>
              </a:rPr>
              <a:t>products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forresearch</a:t>
            </a:r>
            <a:r>
              <a:rPr lang="it-IT" sz="2400" dirty="0">
                <a:solidFill>
                  <a:schemeClr val="bg1"/>
                </a:solidFill>
              </a:rPr>
              <a:t> and </a:t>
            </a:r>
            <a:r>
              <a:rPr lang="it-IT" sz="2400" dirty="0" err="1">
                <a:solidFill>
                  <a:schemeClr val="bg1"/>
                </a:solidFill>
              </a:rPr>
              <a:t>prototyping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purposes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bg1"/>
                </a:solidFill>
              </a:rPr>
              <a:t>select</a:t>
            </a:r>
            <a:r>
              <a:rPr lang="it-IT" sz="2400" dirty="0">
                <a:solidFill>
                  <a:schemeClr val="bg1"/>
                </a:solidFill>
              </a:rPr>
              <a:t>, </a:t>
            </a:r>
            <a:r>
              <a:rPr lang="it-IT" sz="2400" dirty="0" err="1">
                <a:solidFill>
                  <a:schemeClr val="bg1"/>
                </a:solidFill>
              </a:rPr>
              <a:t>refine</a:t>
            </a:r>
            <a:r>
              <a:rPr lang="it-IT" sz="2400" dirty="0">
                <a:solidFill>
                  <a:schemeClr val="bg1"/>
                </a:solidFill>
              </a:rPr>
              <a:t> and </a:t>
            </a:r>
            <a:r>
              <a:rPr lang="it-IT" sz="2400" dirty="0" err="1">
                <a:solidFill>
                  <a:schemeClr val="bg1"/>
                </a:solidFill>
              </a:rPr>
              <a:t>develop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solutions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000" dirty="0" err="1">
                <a:solidFill>
                  <a:schemeClr val="bg1"/>
                </a:solidFill>
              </a:rPr>
              <a:t>It</a:t>
            </a:r>
            <a:r>
              <a:rPr lang="it-IT" sz="2000" dirty="0">
                <a:solidFill>
                  <a:schemeClr val="bg1"/>
                </a:solidFill>
              </a:rPr>
              <a:t> </a:t>
            </a:r>
            <a:r>
              <a:rPr lang="it-IT" sz="2000" dirty="0" err="1">
                <a:solidFill>
                  <a:schemeClr val="bg1"/>
                </a:solidFill>
              </a:rPr>
              <a:t>considers</a:t>
            </a:r>
            <a:r>
              <a:rPr lang="it-IT" sz="2000" dirty="0">
                <a:solidFill>
                  <a:schemeClr val="bg1"/>
                </a:solidFill>
              </a:rPr>
              <a:t> </a:t>
            </a:r>
            <a:r>
              <a:rPr lang="it-IT" sz="2000" dirty="0" err="1">
                <a:solidFill>
                  <a:schemeClr val="bg1"/>
                </a:solidFill>
              </a:rPr>
              <a:t>different</a:t>
            </a:r>
            <a:r>
              <a:rPr lang="it-IT" sz="2000" dirty="0">
                <a:solidFill>
                  <a:schemeClr val="bg1"/>
                </a:solidFill>
              </a:rPr>
              <a:t> </a:t>
            </a:r>
            <a:r>
              <a:rPr lang="it-IT" sz="2000" dirty="0" err="1">
                <a:solidFill>
                  <a:schemeClr val="bg1"/>
                </a:solidFill>
              </a:rPr>
              <a:t>technologies</a:t>
            </a:r>
            <a:r>
              <a:rPr lang="it-IT" sz="2000" dirty="0">
                <a:solidFill>
                  <a:schemeClr val="bg1"/>
                </a:solidFill>
              </a:rPr>
              <a:t>: </a:t>
            </a:r>
            <a:r>
              <a:rPr lang="it-IT" sz="2000" dirty="0" err="1">
                <a:solidFill>
                  <a:schemeClr val="bg1"/>
                </a:solidFill>
              </a:rPr>
              <a:t>supervised</a:t>
            </a:r>
            <a:r>
              <a:rPr lang="it-IT" sz="2000" dirty="0">
                <a:solidFill>
                  <a:schemeClr val="bg1"/>
                </a:solidFill>
              </a:rPr>
              <a:t> and </a:t>
            </a:r>
            <a:r>
              <a:rPr lang="it-IT" sz="2000" dirty="0" err="1">
                <a:solidFill>
                  <a:schemeClr val="bg1"/>
                </a:solidFill>
              </a:rPr>
              <a:t>unsupervised</a:t>
            </a:r>
            <a:r>
              <a:rPr lang="it-IT" sz="2000" dirty="0">
                <a:solidFill>
                  <a:schemeClr val="bg1"/>
                </a:solidFill>
              </a:rPr>
              <a:t> ML, </a:t>
            </a:r>
            <a:r>
              <a:rPr lang="it-IT" sz="2000" dirty="0" err="1">
                <a:solidFill>
                  <a:schemeClr val="bg1"/>
                </a:solidFill>
              </a:rPr>
              <a:t>ontologies</a:t>
            </a:r>
            <a:r>
              <a:rPr lang="it-IT" sz="2000" dirty="0">
                <a:solidFill>
                  <a:schemeClr val="bg1"/>
                </a:solidFill>
              </a:rPr>
              <a:t>, </a:t>
            </a:r>
            <a:r>
              <a:rPr lang="it-IT" sz="2000" dirty="0" err="1">
                <a:solidFill>
                  <a:schemeClr val="bg1"/>
                </a:solidFill>
              </a:rPr>
              <a:t>question-answering</a:t>
            </a:r>
            <a:r>
              <a:rPr lang="it-IT" sz="2000" dirty="0">
                <a:solidFill>
                  <a:schemeClr val="bg1"/>
                </a:solidFill>
              </a:rPr>
              <a:t> and </a:t>
            </a:r>
            <a:r>
              <a:rPr lang="it-IT" sz="2000" dirty="0" err="1">
                <a:solidFill>
                  <a:schemeClr val="bg1"/>
                </a:solidFill>
              </a:rPr>
              <a:t>prediction</a:t>
            </a:r>
            <a:endParaRPr lang="it-IT" sz="2000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4F3DC98-FF32-C347-999E-589C45217485}"/>
              </a:ext>
            </a:extLst>
          </p:cNvPr>
          <p:cNvSpPr txBox="1"/>
          <p:nvPr/>
        </p:nvSpPr>
        <p:spPr>
          <a:xfrm>
            <a:off x="6035837" y="2391509"/>
            <a:ext cx="52577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/>
              <a:t>Task 2: LA for </a:t>
            </a:r>
            <a:r>
              <a:rPr lang="it-IT" sz="2400" b="1" dirty="0" err="1"/>
              <a:t>legislation</a:t>
            </a:r>
            <a:endParaRPr lang="it-IT" sz="2400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dirty="0" err="1"/>
              <a:t>provide</a:t>
            </a:r>
            <a:r>
              <a:rPr lang="it-IT" sz="2400" dirty="0"/>
              <a:t> </a:t>
            </a:r>
            <a:r>
              <a:rPr lang="it-IT" sz="2400" dirty="0" err="1"/>
              <a:t>technologies</a:t>
            </a:r>
            <a:r>
              <a:rPr lang="it-IT" sz="2400" dirty="0"/>
              <a:t> to WP3-WP4 for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200" dirty="0" err="1"/>
              <a:t>tag</a:t>
            </a:r>
            <a:r>
              <a:rPr lang="it-IT" sz="2200" dirty="0"/>
              <a:t> legislative </a:t>
            </a:r>
            <a:r>
              <a:rPr lang="it-IT" sz="2200" dirty="0" err="1"/>
              <a:t>texts</a:t>
            </a:r>
            <a:endParaRPr lang="it-IT" sz="22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200" dirty="0"/>
              <a:t>legislative </a:t>
            </a:r>
            <a:r>
              <a:rPr lang="it-IT" sz="2200" dirty="0" err="1"/>
              <a:t>ontologies</a:t>
            </a:r>
            <a:endParaRPr lang="it-IT" sz="22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200" dirty="0" err="1"/>
              <a:t>automatic</a:t>
            </a:r>
            <a:r>
              <a:rPr lang="it-IT" sz="2200" dirty="0"/>
              <a:t> </a:t>
            </a:r>
            <a:r>
              <a:rPr lang="it-IT" sz="2200" dirty="0" err="1"/>
              <a:t>classification</a:t>
            </a:r>
            <a:r>
              <a:rPr lang="it-IT" sz="2200" dirty="0"/>
              <a:t> legislative source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200" dirty="0" err="1"/>
              <a:t>synchronic</a:t>
            </a:r>
            <a:r>
              <a:rPr lang="it-IT" sz="2200" dirty="0"/>
              <a:t> </a:t>
            </a:r>
            <a:r>
              <a:rPr lang="it-IT" sz="2200" dirty="0" err="1"/>
              <a:t>diachronic</a:t>
            </a:r>
            <a:r>
              <a:rPr lang="it-IT" sz="2200" dirty="0"/>
              <a:t> </a:t>
            </a:r>
            <a:r>
              <a:rPr lang="it-IT" sz="2200" dirty="0" err="1"/>
              <a:t>linguistic</a:t>
            </a:r>
            <a:r>
              <a:rPr lang="it-IT" sz="2200" dirty="0"/>
              <a:t> </a:t>
            </a:r>
            <a:r>
              <a:rPr lang="it-IT" sz="2200" dirty="0" err="1"/>
              <a:t>analysis</a:t>
            </a:r>
            <a:r>
              <a:rPr lang="it-IT" sz="2200" dirty="0"/>
              <a:t> </a:t>
            </a:r>
            <a:r>
              <a:rPr lang="it-IT" sz="2200" dirty="0" err="1"/>
              <a:t>formal</a:t>
            </a:r>
            <a:r>
              <a:rPr lang="it-IT" sz="2200" dirty="0"/>
              <a:t> </a:t>
            </a:r>
            <a:r>
              <a:rPr lang="it-IT" sz="2200" dirty="0" err="1"/>
              <a:t>modelling</a:t>
            </a:r>
            <a:r>
              <a:rPr lang="it-IT" sz="2200" dirty="0"/>
              <a:t> legislative </a:t>
            </a:r>
            <a:r>
              <a:rPr lang="it-IT" sz="2200" dirty="0" err="1"/>
              <a:t>provisions</a:t>
            </a:r>
            <a:r>
              <a:rPr lang="it-IT" sz="2200" dirty="0"/>
              <a:t>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200" dirty="0" err="1"/>
              <a:t>automatic</a:t>
            </a:r>
            <a:r>
              <a:rPr lang="it-IT" sz="2200" dirty="0"/>
              <a:t> </a:t>
            </a:r>
            <a:r>
              <a:rPr lang="it-IT" sz="2200" dirty="0" err="1"/>
              <a:t>extraction</a:t>
            </a:r>
            <a:r>
              <a:rPr lang="it-IT" sz="2200" dirty="0"/>
              <a:t> </a:t>
            </a:r>
            <a:r>
              <a:rPr lang="it-IT" sz="2200" dirty="0" err="1"/>
              <a:t>patterns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3440242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7A92D558-2CEF-5D46-8F85-41EFC0A2E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3027"/>
            <a:ext cx="10200860" cy="708482"/>
          </a:xfrm>
          <a:ln cap="rnd"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defRPr baseline="0"/>
            </a:lvl1pPr>
            <a:lvl2pPr marL="457200" indent="0">
              <a:buNone/>
              <a:defRPr baseline="0"/>
            </a:lvl2pPr>
          </a:lstStyle>
          <a:p>
            <a:pPr marL="0" indent="0">
              <a:buNone/>
            </a:pPr>
            <a:r>
              <a:rPr lang="it-IT" b="1" dirty="0"/>
              <a:t>OBJECTIVE</a:t>
            </a:r>
            <a:r>
              <a:rPr lang="it-IT" dirty="0"/>
              <a:t>:  </a:t>
            </a:r>
            <a:r>
              <a:rPr lang="it-IT" dirty="0" err="1"/>
              <a:t>select</a:t>
            </a:r>
            <a:r>
              <a:rPr lang="it-IT" dirty="0"/>
              <a:t> and </a:t>
            </a:r>
            <a:r>
              <a:rPr lang="it-IT" dirty="0" err="1"/>
              <a:t>develop</a:t>
            </a:r>
            <a:r>
              <a:rPr lang="it-IT" dirty="0"/>
              <a:t> LA </a:t>
            </a:r>
            <a:r>
              <a:rPr lang="it-IT" dirty="0" err="1"/>
              <a:t>technologies</a:t>
            </a:r>
            <a:endParaRPr lang="it-IT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90EF8740-1E87-AC4A-BF7D-D99C75DC5452}"/>
              </a:ext>
            </a:extLst>
          </p:cNvPr>
          <p:cNvSpPr txBox="1">
            <a:spLocks/>
          </p:cNvSpPr>
          <p:nvPr/>
        </p:nvSpPr>
        <p:spPr>
          <a:xfrm>
            <a:off x="838200" y="594958"/>
            <a:ext cx="10515600" cy="804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b="1" dirty="0">
                <a:solidFill>
                  <a:schemeClr val="accent6">
                    <a:lumMod val="50000"/>
                  </a:schemeClr>
                </a:solidFill>
              </a:rPr>
              <a:t>WP 2: Legal-</a:t>
            </a:r>
            <a:r>
              <a:rPr lang="it-IT" sz="4000" b="1" dirty="0" err="1">
                <a:solidFill>
                  <a:schemeClr val="accent6">
                    <a:lumMod val="50000"/>
                  </a:schemeClr>
                </a:solidFill>
              </a:rPr>
              <a:t>technological</a:t>
            </a:r>
            <a:r>
              <a:rPr lang="it-IT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4000" b="1" dirty="0" err="1">
                <a:solidFill>
                  <a:schemeClr val="accent6">
                    <a:lumMod val="50000"/>
                  </a:schemeClr>
                </a:solidFill>
              </a:rPr>
              <a:t>framework</a:t>
            </a:r>
            <a:endParaRPr lang="it-IT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BCB84CFD-623E-D24C-A35A-F7057920F45F}"/>
              </a:ext>
            </a:extLst>
          </p:cNvPr>
          <p:cNvSpPr/>
          <p:nvPr/>
        </p:nvSpPr>
        <p:spPr>
          <a:xfrm>
            <a:off x="838200" y="2475733"/>
            <a:ext cx="5097087" cy="377653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8B54392-3340-A245-8262-435DA9AACA54}"/>
              </a:ext>
            </a:extLst>
          </p:cNvPr>
          <p:cNvSpPr/>
          <p:nvPr/>
        </p:nvSpPr>
        <p:spPr>
          <a:xfrm>
            <a:off x="6096000" y="2475734"/>
            <a:ext cx="4943060" cy="377653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3469100-8968-4748-B1E8-A109DE950F65}"/>
              </a:ext>
            </a:extLst>
          </p:cNvPr>
          <p:cNvSpPr txBox="1"/>
          <p:nvPr/>
        </p:nvSpPr>
        <p:spPr>
          <a:xfrm>
            <a:off x="838201" y="2517759"/>
            <a:ext cx="509708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2400" b="1" dirty="0">
                <a:solidFill>
                  <a:schemeClr val="bg1"/>
                </a:solidFill>
              </a:rPr>
              <a:t> Task 3: LA for case law and </a:t>
            </a:r>
            <a:r>
              <a:rPr lang="it-IT" sz="2400" b="1" dirty="0" err="1">
                <a:solidFill>
                  <a:schemeClr val="bg1"/>
                </a:solidFill>
              </a:rPr>
              <a:t>transversal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err="1">
                <a:solidFill>
                  <a:schemeClr val="bg1"/>
                </a:solidFill>
              </a:rPr>
              <a:t>domains</a:t>
            </a:r>
            <a:endParaRPr lang="it-IT" sz="2400" b="1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dirty="0" err="1">
                <a:solidFill>
                  <a:schemeClr val="bg1"/>
                </a:solidFill>
              </a:rPr>
              <a:t>provided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technology</a:t>
            </a:r>
            <a:r>
              <a:rPr lang="it-IT" sz="2400" dirty="0">
                <a:solidFill>
                  <a:schemeClr val="bg1"/>
                </a:solidFill>
              </a:rPr>
              <a:t> for WP4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bg1"/>
                </a:solidFill>
              </a:rPr>
              <a:t>develop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ontologies</a:t>
            </a:r>
            <a:endParaRPr lang="it-IT" sz="2400" dirty="0">
              <a:solidFill>
                <a:schemeClr val="bg1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bg1"/>
                </a:solidFill>
              </a:rPr>
              <a:t>automatic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cases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classification</a:t>
            </a:r>
            <a:endParaRPr lang="it-IT" sz="2400" dirty="0">
              <a:solidFill>
                <a:schemeClr val="bg1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bg1"/>
                </a:solidFill>
              </a:rPr>
              <a:t>detect</a:t>
            </a:r>
            <a:r>
              <a:rPr lang="it-IT" sz="2400" dirty="0">
                <a:solidFill>
                  <a:schemeClr val="bg1"/>
                </a:solidFill>
              </a:rPr>
              <a:t> and </a:t>
            </a:r>
            <a:r>
              <a:rPr lang="it-IT" sz="2400" dirty="0" err="1">
                <a:solidFill>
                  <a:schemeClr val="bg1"/>
                </a:solidFill>
              </a:rPr>
              <a:t>classify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links</a:t>
            </a:r>
            <a:r>
              <a:rPr lang="it-IT" sz="2400" dirty="0">
                <a:solidFill>
                  <a:schemeClr val="bg1"/>
                </a:solidFill>
              </a:rPr>
              <a:t> and trends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bg1"/>
                </a:solidFill>
              </a:rPr>
              <a:t>Arguments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modelling</a:t>
            </a:r>
            <a:r>
              <a:rPr lang="it-IT" sz="2400" dirty="0">
                <a:solidFill>
                  <a:schemeClr val="bg1"/>
                </a:solidFill>
              </a:rPr>
              <a:t> (</a:t>
            </a:r>
            <a:r>
              <a:rPr lang="it-IT" sz="2400" dirty="0" err="1">
                <a:solidFill>
                  <a:schemeClr val="bg1"/>
                </a:solidFill>
              </a:rPr>
              <a:t>argument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mining</a:t>
            </a:r>
            <a:r>
              <a:rPr lang="it-IT" sz="2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27E5BBC-28BB-0D46-9668-262B302F6CD2}"/>
              </a:ext>
            </a:extLst>
          </p:cNvPr>
          <p:cNvSpPr txBox="1"/>
          <p:nvPr/>
        </p:nvSpPr>
        <p:spPr>
          <a:xfrm>
            <a:off x="6179125" y="2467884"/>
            <a:ext cx="5103776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/>
              <a:t>Task 4: LA for social data</a:t>
            </a:r>
          </a:p>
          <a:p>
            <a:endParaRPr lang="it-IT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dirty="0" err="1"/>
              <a:t>Methods</a:t>
            </a:r>
            <a:r>
              <a:rPr lang="it-IT" sz="2400" dirty="0"/>
              <a:t> for WP5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err="1"/>
              <a:t>statistical</a:t>
            </a:r>
            <a:r>
              <a:rPr lang="it-IT" sz="2400" dirty="0"/>
              <a:t> </a:t>
            </a:r>
            <a:r>
              <a:rPr lang="it-IT" sz="2400" dirty="0" err="1"/>
              <a:t>analysis</a:t>
            </a:r>
            <a:endParaRPr lang="it-IT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err="1"/>
              <a:t>forecast</a:t>
            </a:r>
            <a:r>
              <a:rPr lang="it-IT" sz="2400" dirty="0"/>
              <a:t>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err="1"/>
              <a:t>decision-making</a:t>
            </a:r>
            <a:r>
              <a:rPr lang="it-IT" sz="2400" dirty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dirty="0" err="1"/>
              <a:t>Different</a:t>
            </a:r>
            <a:r>
              <a:rPr lang="it-IT" sz="2400" dirty="0"/>
              <a:t> </a:t>
            </a:r>
            <a:r>
              <a:rPr lang="it-IT" sz="2400" dirty="0" err="1"/>
              <a:t>neural</a:t>
            </a:r>
            <a:r>
              <a:rPr lang="it-IT" sz="2400" dirty="0"/>
              <a:t> networks </a:t>
            </a:r>
            <a:r>
              <a:rPr lang="it-IT" sz="2400" dirty="0" err="1"/>
              <a:t>will</a:t>
            </a:r>
            <a:r>
              <a:rPr lang="it-IT" sz="2400" dirty="0"/>
              <a:t> be </a:t>
            </a:r>
            <a:r>
              <a:rPr lang="it-IT" sz="2400" dirty="0" err="1"/>
              <a:t>selected</a:t>
            </a:r>
            <a:r>
              <a:rPr lang="it-IT" sz="2400" dirty="0"/>
              <a:t> and </a:t>
            </a:r>
            <a:r>
              <a:rPr lang="it-IT" sz="2400" dirty="0" err="1"/>
              <a:t>tested</a:t>
            </a:r>
            <a:r>
              <a:rPr lang="it-IT" sz="2400" dirty="0"/>
              <a:t>.</a:t>
            </a:r>
            <a:endParaRPr lang="it-IT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8867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7A92D558-2CEF-5D46-8F85-41EFC0A2E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3027"/>
            <a:ext cx="10200860" cy="708482"/>
          </a:xfrm>
          <a:ln cap="rnd"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defRPr baseline="0"/>
            </a:lvl1pPr>
            <a:lvl2pPr marL="457200" indent="0">
              <a:buNone/>
              <a:defRPr baseline="0"/>
            </a:lvl2pPr>
          </a:lstStyle>
          <a:p>
            <a:pPr marL="0" indent="0">
              <a:buNone/>
            </a:pPr>
            <a:r>
              <a:rPr lang="it-IT" b="1" dirty="0"/>
              <a:t>OBJECTIVE</a:t>
            </a:r>
            <a:r>
              <a:rPr lang="it-IT" dirty="0"/>
              <a:t>:  </a:t>
            </a:r>
            <a:r>
              <a:rPr lang="it-IT" dirty="0" err="1"/>
              <a:t>select</a:t>
            </a:r>
            <a:r>
              <a:rPr lang="it-IT" dirty="0"/>
              <a:t> and </a:t>
            </a:r>
            <a:r>
              <a:rPr lang="it-IT" dirty="0" err="1"/>
              <a:t>develop</a:t>
            </a:r>
            <a:r>
              <a:rPr lang="it-IT" dirty="0"/>
              <a:t> LA </a:t>
            </a:r>
            <a:r>
              <a:rPr lang="it-IT" dirty="0" err="1"/>
              <a:t>technologies</a:t>
            </a:r>
            <a:endParaRPr lang="it-IT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90EF8740-1E87-AC4A-BF7D-D99C75DC5452}"/>
              </a:ext>
            </a:extLst>
          </p:cNvPr>
          <p:cNvSpPr txBox="1">
            <a:spLocks/>
          </p:cNvSpPr>
          <p:nvPr/>
        </p:nvSpPr>
        <p:spPr>
          <a:xfrm>
            <a:off x="838200" y="594958"/>
            <a:ext cx="10515600" cy="804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b="1" dirty="0">
                <a:solidFill>
                  <a:schemeClr val="accent6">
                    <a:lumMod val="50000"/>
                  </a:schemeClr>
                </a:solidFill>
              </a:rPr>
              <a:t>WP 2: Legal-</a:t>
            </a:r>
            <a:r>
              <a:rPr lang="it-IT" sz="4000" b="1" dirty="0" err="1">
                <a:solidFill>
                  <a:schemeClr val="accent6">
                    <a:lumMod val="50000"/>
                  </a:schemeClr>
                </a:solidFill>
              </a:rPr>
              <a:t>technological</a:t>
            </a:r>
            <a:r>
              <a:rPr lang="it-IT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4000" b="1" dirty="0" err="1">
                <a:solidFill>
                  <a:schemeClr val="accent6">
                    <a:lumMod val="50000"/>
                  </a:schemeClr>
                </a:solidFill>
              </a:rPr>
              <a:t>framework</a:t>
            </a:r>
            <a:endParaRPr lang="it-IT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BCB84CFD-623E-D24C-A35A-F7057920F45F}"/>
              </a:ext>
            </a:extLst>
          </p:cNvPr>
          <p:cNvSpPr/>
          <p:nvPr/>
        </p:nvSpPr>
        <p:spPr>
          <a:xfrm>
            <a:off x="838200" y="2527069"/>
            <a:ext cx="5097087" cy="364097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3469100-8968-4748-B1E8-A109DE950F65}"/>
              </a:ext>
            </a:extLst>
          </p:cNvPr>
          <p:cNvSpPr txBox="1"/>
          <p:nvPr/>
        </p:nvSpPr>
        <p:spPr>
          <a:xfrm>
            <a:off x="838201" y="2589951"/>
            <a:ext cx="509708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2400" b="1" dirty="0">
                <a:solidFill>
                  <a:schemeClr val="bg1"/>
                </a:solidFill>
              </a:rPr>
              <a:t> Task 5: </a:t>
            </a:r>
            <a:r>
              <a:rPr lang="it-IT" sz="2400" b="1" dirty="0" err="1">
                <a:solidFill>
                  <a:schemeClr val="bg1"/>
                </a:solidFill>
              </a:rPr>
              <a:t>Visualization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err="1">
                <a:solidFill>
                  <a:schemeClr val="bg1"/>
                </a:solidFill>
              </a:rPr>
              <a:t>tools</a:t>
            </a:r>
            <a:endParaRPr lang="it-IT" sz="2400" b="1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dirty="0" err="1">
                <a:solidFill>
                  <a:schemeClr val="bg1"/>
                </a:solidFill>
              </a:rPr>
              <a:t>provided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technology</a:t>
            </a:r>
            <a:r>
              <a:rPr lang="it-IT" sz="2400" dirty="0">
                <a:solidFill>
                  <a:schemeClr val="bg1"/>
                </a:solidFill>
              </a:rPr>
              <a:t> for WP4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bg1"/>
                </a:solidFill>
              </a:rPr>
              <a:t>developing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ontologies</a:t>
            </a:r>
            <a:endParaRPr lang="it-IT" sz="2400" dirty="0">
              <a:solidFill>
                <a:schemeClr val="bg1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bg1"/>
                </a:solidFill>
              </a:rPr>
              <a:t>automatically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classifying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cases</a:t>
            </a:r>
            <a:endParaRPr lang="it-IT" sz="2400" dirty="0">
              <a:solidFill>
                <a:schemeClr val="bg1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bg1"/>
                </a:solidFill>
              </a:rPr>
              <a:t>detecting</a:t>
            </a:r>
            <a:r>
              <a:rPr lang="it-IT" sz="2400" dirty="0">
                <a:solidFill>
                  <a:schemeClr val="bg1"/>
                </a:solidFill>
              </a:rPr>
              <a:t> and </a:t>
            </a:r>
            <a:r>
              <a:rPr lang="it-IT" sz="2400" dirty="0" err="1">
                <a:solidFill>
                  <a:schemeClr val="bg1"/>
                </a:solidFill>
              </a:rPr>
              <a:t>classifying</a:t>
            </a:r>
            <a:r>
              <a:rPr lang="it-IT" sz="2400" dirty="0">
                <a:solidFill>
                  <a:schemeClr val="bg1"/>
                </a:solidFill>
              </a:rPr>
              <a:t> and trends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bg1"/>
                </a:solidFill>
              </a:rPr>
              <a:t>Automaticallyarguments</a:t>
            </a:r>
            <a:r>
              <a:rPr lang="it-IT" sz="2400" dirty="0">
                <a:solidFill>
                  <a:schemeClr val="bg1"/>
                </a:solidFill>
              </a:rPr>
              <a:t> (</a:t>
            </a:r>
            <a:r>
              <a:rPr lang="it-IT" sz="2400" dirty="0" err="1">
                <a:solidFill>
                  <a:schemeClr val="bg1"/>
                </a:solidFill>
              </a:rPr>
              <a:t>argument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mining</a:t>
            </a:r>
            <a:r>
              <a:rPr lang="it-IT" sz="24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84469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7A92D558-2CEF-5D46-8F85-41EFC0A2E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3027"/>
            <a:ext cx="10200860" cy="708482"/>
          </a:xfrm>
          <a:ln cap="rnd"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defRPr baseline="0"/>
            </a:lvl1pPr>
            <a:lvl2pPr marL="457200" indent="0">
              <a:buNone/>
              <a:defRPr baseline="0"/>
            </a:lvl2pPr>
          </a:lstStyle>
          <a:p>
            <a:pPr marL="0" indent="0" algn="ctr">
              <a:buNone/>
            </a:pPr>
            <a:r>
              <a:rPr lang="it-IT" b="1" dirty="0"/>
              <a:t>OUTCOMES</a:t>
            </a:r>
            <a:endParaRPr lang="it-IT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90EF8740-1E87-AC4A-BF7D-D99C75DC5452}"/>
              </a:ext>
            </a:extLst>
          </p:cNvPr>
          <p:cNvSpPr txBox="1">
            <a:spLocks/>
          </p:cNvSpPr>
          <p:nvPr/>
        </p:nvSpPr>
        <p:spPr>
          <a:xfrm>
            <a:off x="838200" y="594958"/>
            <a:ext cx="10515600" cy="804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b="1" dirty="0">
                <a:solidFill>
                  <a:schemeClr val="accent6">
                    <a:lumMod val="50000"/>
                  </a:schemeClr>
                </a:solidFill>
              </a:rPr>
              <a:t>WP 2: Legal-</a:t>
            </a:r>
            <a:r>
              <a:rPr lang="it-IT" sz="4000" b="1" dirty="0" err="1">
                <a:solidFill>
                  <a:schemeClr val="accent6">
                    <a:lumMod val="50000"/>
                  </a:schemeClr>
                </a:solidFill>
              </a:rPr>
              <a:t>technological</a:t>
            </a:r>
            <a:r>
              <a:rPr lang="it-IT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4000" b="1" dirty="0" err="1">
                <a:solidFill>
                  <a:schemeClr val="accent6">
                    <a:lumMod val="50000"/>
                  </a:schemeClr>
                </a:solidFill>
              </a:rPr>
              <a:t>framework</a:t>
            </a:r>
            <a:endParaRPr lang="it-IT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27E5BBC-28BB-0D46-9668-262B302F6CD2}"/>
              </a:ext>
            </a:extLst>
          </p:cNvPr>
          <p:cNvSpPr txBox="1"/>
          <p:nvPr/>
        </p:nvSpPr>
        <p:spPr>
          <a:xfrm>
            <a:off x="1066799" y="2674930"/>
            <a:ext cx="97887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set of </a:t>
            </a:r>
            <a:r>
              <a:rPr lang="it-IT" sz="2400" dirty="0" err="1"/>
              <a:t>technological</a:t>
            </a:r>
            <a:r>
              <a:rPr lang="it-IT" sz="2400" dirty="0"/>
              <a:t> </a:t>
            </a:r>
            <a:r>
              <a:rPr lang="it-IT" sz="2400" dirty="0" err="1"/>
              <a:t>tools</a:t>
            </a:r>
            <a:r>
              <a:rPr lang="it-IT" sz="2400" dirty="0"/>
              <a:t> on the </a:t>
            </a:r>
            <a:r>
              <a:rPr lang="it-IT" sz="2400" dirty="0" err="1"/>
              <a:t>basis</a:t>
            </a:r>
            <a:r>
              <a:rPr lang="it-IT" sz="2400" dirty="0"/>
              <a:t> of the </a:t>
            </a:r>
            <a:r>
              <a:rPr lang="it-IT" sz="2400" dirty="0" err="1"/>
              <a:t>requirements</a:t>
            </a:r>
            <a:r>
              <a:rPr lang="it-IT" sz="2400" dirty="0"/>
              <a:t> </a:t>
            </a:r>
            <a:r>
              <a:rPr lang="it-IT" sz="2400" dirty="0" err="1"/>
              <a:t>specified</a:t>
            </a:r>
            <a:r>
              <a:rPr lang="it-IT" sz="2400" dirty="0"/>
              <a:t> in WP3-WP5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tools</a:t>
            </a:r>
            <a:r>
              <a:rPr lang="it-IT" sz="2400" dirty="0"/>
              <a:t> </a:t>
            </a:r>
            <a:r>
              <a:rPr lang="it-IT" sz="2400" dirty="0" err="1"/>
              <a:t>updated</a:t>
            </a:r>
            <a:r>
              <a:rPr lang="it-IT" sz="2400" dirty="0"/>
              <a:t> and </a:t>
            </a:r>
            <a:r>
              <a:rPr lang="it-IT" sz="2400" dirty="0" err="1"/>
              <a:t>refined</a:t>
            </a:r>
            <a:r>
              <a:rPr lang="it-IT" sz="2400" dirty="0"/>
              <a:t> </a:t>
            </a:r>
            <a:r>
              <a:rPr lang="it-IT" sz="2400" dirty="0" err="1"/>
              <a:t>during</a:t>
            </a:r>
            <a:r>
              <a:rPr lang="it-IT" sz="2400" dirty="0"/>
              <a:t> the </a:t>
            </a:r>
            <a:r>
              <a:rPr lang="it-IT" sz="2400" dirty="0" err="1"/>
              <a:t>project</a:t>
            </a:r>
            <a:r>
              <a:rPr lang="it-IT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9236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94958"/>
            <a:ext cx="10515600" cy="804648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solidFill>
                  <a:schemeClr val="accent6">
                    <a:lumMod val="50000"/>
                  </a:schemeClr>
                </a:solidFill>
              </a:rPr>
              <a:t>WP 2: UNIBO Team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7A92D558-2CEF-5D46-8F85-41EFC0A2E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3026"/>
            <a:ext cx="10200860" cy="1126676"/>
          </a:xfrm>
        </p:spPr>
        <p:txBody>
          <a:bodyPr>
            <a:normAutofit/>
          </a:bodyPr>
          <a:lstStyle>
            <a:lvl1pPr>
              <a:defRPr baseline="0"/>
            </a:lvl1pPr>
            <a:lvl2pPr marL="457200" indent="0">
              <a:buNone/>
              <a:defRPr baseline="0"/>
            </a:lvl2pPr>
          </a:lstStyle>
          <a:p>
            <a:pPr marL="0" lvl="0" indent="0">
              <a:buNone/>
            </a:pPr>
            <a:r>
              <a:rPr lang="it-IT" b="1" dirty="0"/>
              <a:t>WP Leader: </a:t>
            </a:r>
            <a:r>
              <a:rPr lang="it-IT" dirty="0"/>
              <a:t>UNIBO</a:t>
            </a:r>
          </a:p>
          <a:p>
            <a:pPr marL="0" lvl="0" indent="0">
              <a:buNone/>
            </a:pPr>
            <a:r>
              <a:rPr lang="it-IT" b="1" dirty="0" err="1"/>
              <a:t>Responsible</a:t>
            </a:r>
            <a:r>
              <a:rPr lang="it-IT" dirty="0"/>
              <a:t>: Giovanni </a:t>
            </a:r>
            <a:r>
              <a:rPr lang="it-IT" dirty="0" err="1"/>
              <a:t>Sartor</a:t>
            </a:r>
            <a:endParaRPr lang="it-IT" dirty="0"/>
          </a:p>
          <a:p>
            <a:pPr marL="0" lvl="0" indent="0">
              <a:buNone/>
            </a:pPr>
            <a:endParaRPr lang="it-IT" dirty="0"/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B744808A-9249-754E-A90F-10D268652D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5159669"/>
              </p:ext>
            </p:extLst>
          </p:nvPr>
        </p:nvGraphicFramePr>
        <p:xfrm>
          <a:off x="838200" y="2693324"/>
          <a:ext cx="9951720" cy="3569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E727C601-B3F1-FE45-B177-F53C093ABA23}"/>
              </a:ext>
            </a:extLst>
          </p:cNvPr>
          <p:cNvSpPr txBox="1"/>
          <p:nvPr/>
        </p:nvSpPr>
        <p:spPr>
          <a:xfrm>
            <a:off x="1402080" y="3508687"/>
            <a:ext cx="38903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Giuseppe </a:t>
            </a:r>
            <a:r>
              <a:rPr lang="it-IT" sz="2400" dirty="0" err="1"/>
              <a:t>Contissa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Francesco Godano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Federico Galli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Francesca </a:t>
            </a:r>
            <a:r>
              <a:rPr lang="it-IT" sz="2400" dirty="0" err="1"/>
              <a:t>Lagioia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Giovanni </a:t>
            </a:r>
            <a:r>
              <a:rPr lang="it-IT" sz="2400" b="1" dirty="0" err="1"/>
              <a:t>Sartor</a:t>
            </a:r>
            <a:endParaRPr lang="it-IT" sz="2400" b="1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FB768E2-1177-3F41-A394-8E6825E0BC45}"/>
              </a:ext>
            </a:extLst>
          </p:cNvPr>
          <p:cNvSpPr txBox="1"/>
          <p:nvPr/>
        </p:nvSpPr>
        <p:spPr>
          <a:xfrm>
            <a:off x="6542117" y="3508687"/>
            <a:ext cx="32336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Roberta Calegari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Giovanni </a:t>
            </a:r>
            <a:r>
              <a:rPr lang="it-IT" sz="2400" dirty="0" err="1"/>
              <a:t>Ciatto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Andrea Loreggia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Andrea </a:t>
            </a:r>
            <a:r>
              <a:rPr lang="it-IT" sz="2400" b="1" dirty="0" err="1"/>
              <a:t>Omicini</a:t>
            </a:r>
            <a:endParaRPr lang="it-IT" sz="2400" b="1" dirty="0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A5E72D68-B382-F948-9B93-3B90F2E053B7}"/>
              </a:ext>
            </a:extLst>
          </p:cNvPr>
          <p:cNvSpPr/>
          <p:nvPr/>
        </p:nvSpPr>
        <p:spPr>
          <a:xfrm>
            <a:off x="2360815" y="2809702"/>
            <a:ext cx="2304970" cy="53137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719D0799-A0CA-C44B-9077-B7BB4F5B3781}"/>
              </a:ext>
            </a:extLst>
          </p:cNvPr>
          <p:cNvSpPr txBox="1">
            <a:spLocks/>
          </p:cNvSpPr>
          <p:nvPr/>
        </p:nvSpPr>
        <p:spPr>
          <a:xfrm>
            <a:off x="2560320" y="2846358"/>
            <a:ext cx="1788942" cy="49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b="1" dirty="0">
                <a:solidFill>
                  <a:schemeClr val="bg1"/>
                </a:solidFill>
              </a:rPr>
              <a:t>AI &amp; Law</a:t>
            </a:r>
            <a:endParaRPr lang="it-IT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7BCDF97A-6441-8B4D-A1C0-63C703B9B28D}"/>
              </a:ext>
            </a:extLst>
          </p:cNvPr>
          <p:cNvSpPr/>
          <p:nvPr/>
        </p:nvSpPr>
        <p:spPr>
          <a:xfrm>
            <a:off x="6687696" y="2740622"/>
            <a:ext cx="3536959" cy="53137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7967DE34-F0F1-5E48-BD74-37064B1FD8A8}"/>
              </a:ext>
            </a:extLst>
          </p:cNvPr>
          <p:cNvSpPr txBox="1">
            <a:spLocks/>
          </p:cNvSpPr>
          <p:nvPr/>
        </p:nvSpPr>
        <p:spPr>
          <a:xfrm>
            <a:off x="7027988" y="2816806"/>
            <a:ext cx="3233649" cy="49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b="1" dirty="0">
                <a:solidFill>
                  <a:schemeClr val="bg1"/>
                </a:solidFill>
              </a:rPr>
              <a:t>CS &amp; </a:t>
            </a:r>
            <a:r>
              <a:rPr lang="it-IT" b="1" dirty="0" err="1">
                <a:solidFill>
                  <a:schemeClr val="bg1"/>
                </a:solidFill>
              </a:rPr>
              <a:t>Engineering</a:t>
            </a:r>
            <a:endParaRPr lang="it-IT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3251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WP 2: Plan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1EFF9A8A-274C-FF40-9970-095C55DBBF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088509"/>
              </p:ext>
            </p:extLst>
          </p:nvPr>
        </p:nvGraphicFramePr>
        <p:xfrm>
          <a:off x="207345" y="1351397"/>
          <a:ext cx="11855701" cy="4801030"/>
        </p:xfrm>
        <a:graphic>
          <a:graphicData uri="http://schemas.openxmlformats.org/drawingml/2006/table">
            <a:tbl>
              <a:tblPr/>
              <a:tblGrid>
                <a:gridCol w="2957887">
                  <a:extLst>
                    <a:ext uri="{9D8B030D-6E8A-4147-A177-3AD203B41FA5}">
                      <a16:colId xmlns:a16="http://schemas.microsoft.com/office/drawing/2014/main" val="358117144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381810031"/>
                    </a:ext>
                  </a:extLst>
                </a:gridCol>
                <a:gridCol w="562707">
                  <a:extLst>
                    <a:ext uri="{9D8B030D-6E8A-4147-A177-3AD203B41FA5}">
                      <a16:colId xmlns:a16="http://schemas.microsoft.com/office/drawing/2014/main" val="1048612140"/>
                    </a:ext>
                  </a:extLst>
                </a:gridCol>
                <a:gridCol w="574431">
                  <a:extLst>
                    <a:ext uri="{9D8B030D-6E8A-4147-A177-3AD203B41FA5}">
                      <a16:colId xmlns:a16="http://schemas.microsoft.com/office/drawing/2014/main" val="1406122391"/>
                    </a:ext>
                  </a:extLst>
                </a:gridCol>
                <a:gridCol w="562708">
                  <a:extLst>
                    <a:ext uri="{9D8B030D-6E8A-4147-A177-3AD203B41FA5}">
                      <a16:colId xmlns:a16="http://schemas.microsoft.com/office/drawing/2014/main" val="2213919843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3679630363"/>
                    </a:ext>
                  </a:extLst>
                </a:gridCol>
                <a:gridCol w="527538">
                  <a:extLst>
                    <a:ext uri="{9D8B030D-6E8A-4147-A177-3AD203B41FA5}">
                      <a16:colId xmlns:a16="http://schemas.microsoft.com/office/drawing/2014/main" val="2932416144"/>
                    </a:ext>
                  </a:extLst>
                </a:gridCol>
                <a:gridCol w="504093">
                  <a:extLst>
                    <a:ext uri="{9D8B030D-6E8A-4147-A177-3AD203B41FA5}">
                      <a16:colId xmlns:a16="http://schemas.microsoft.com/office/drawing/2014/main" val="253434119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944833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197188079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3226257489"/>
                    </a:ext>
                  </a:extLst>
                </a:gridCol>
                <a:gridCol w="562708">
                  <a:extLst>
                    <a:ext uri="{9D8B030D-6E8A-4147-A177-3AD203B41FA5}">
                      <a16:colId xmlns:a16="http://schemas.microsoft.com/office/drawing/2014/main" val="375694317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2222494211"/>
                    </a:ext>
                  </a:extLst>
                </a:gridCol>
                <a:gridCol w="527538">
                  <a:extLst>
                    <a:ext uri="{9D8B030D-6E8A-4147-A177-3AD203B41FA5}">
                      <a16:colId xmlns:a16="http://schemas.microsoft.com/office/drawing/2014/main" val="1779276693"/>
                    </a:ext>
                  </a:extLst>
                </a:gridCol>
                <a:gridCol w="929499">
                  <a:extLst>
                    <a:ext uri="{9D8B030D-6E8A-4147-A177-3AD203B41FA5}">
                      <a16:colId xmlns:a16="http://schemas.microsoft.com/office/drawing/2014/main" val="2691252008"/>
                    </a:ext>
                  </a:extLst>
                </a:gridCol>
                <a:gridCol w="547608">
                  <a:extLst>
                    <a:ext uri="{9D8B030D-6E8A-4147-A177-3AD203B41FA5}">
                      <a16:colId xmlns:a16="http://schemas.microsoft.com/office/drawing/2014/main" val="1145384451"/>
                    </a:ext>
                  </a:extLst>
                </a:gridCol>
              </a:tblGrid>
              <a:tr h="27053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WP2: Legal-technological framework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mar-20</a:t>
                      </a:r>
                      <a:endParaRPr lang="it-IT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apr-20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may-20</a:t>
                      </a:r>
                      <a:endParaRPr lang="it-IT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jun-20</a:t>
                      </a:r>
                      <a:endParaRPr lang="it-IT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jul-20</a:t>
                      </a:r>
                      <a:endParaRPr lang="it-IT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aug-20</a:t>
                      </a:r>
                      <a:endParaRPr lang="it-IT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sep-20</a:t>
                      </a:r>
                      <a:endParaRPr lang="it-IT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oct-20</a:t>
                      </a:r>
                      <a:endParaRPr lang="it-IT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nov-20</a:t>
                      </a:r>
                      <a:endParaRPr lang="it-IT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dec-20</a:t>
                      </a:r>
                      <a:endParaRPr lang="it-IT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gen-21</a:t>
                      </a:r>
                      <a:endParaRPr lang="it-IT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feb-21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mar-21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aug-22</a:t>
                      </a:r>
                      <a:endParaRPr lang="it-IT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1879"/>
                  </a:ext>
                </a:extLst>
              </a:tr>
              <a:tr h="29518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T1: Setting the toolbox</a:t>
                      </a:r>
                      <a:b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017090"/>
                  </a:ext>
                </a:extLst>
              </a:tr>
              <a:tr h="88846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T2:  LA  for legislation</a:t>
                      </a:r>
                      <a:b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003691"/>
                  </a:ext>
                </a:extLst>
              </a:tr>
              <a:tr h="52609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T3: LA for case law and </a:t>
                      </a:r>
                      <a:r>
                        <a:rPr lang="it-IT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transversal</a:t>
                      </a:r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domains</a:t>
                      </a:r>
                      <a:b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it-IT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224261"/>
                  </a:ext>
                </a:extLst>
              </a:tr>
              <a:tr h="98154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T4: LA for social data</a:t>
                      </a:r>
                      <a:b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24400"/>
                  </a:ext>
                </a:extLst>
              </a:tr>
              <a:tr h="98154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T5: Visualization tools</a:t>
                      </a:r>
                      <a:b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8" marR="8888" marT="8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11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382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endParaRPr lang="it-IT" dirty="0">
              <a:solidFill>
                <a:schemeClr val="bg1"/>
              </a:solidFill>
            </a:endParaRP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					</a:t>
            </a:r>
            <a:r>
              <a:rPr lang="it-IT" dirty="0" err="1">
                <a:solidFill>
                  <a:schemeClr val="bg1"/>
                </a:solidFill>
              </a:rPr>
              <a:t>Q</a:t>
            </a:r>
            <a:r>
              <a:rPr lang="it-IT" dirty="0">
                <a:solidFill>
                  <a:schemeClr val="bg1"/>
                </a:solidFill>
              </a:rPr>
              <a:t> &amp; 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A8168F-7C16-A844-9322-3075B7678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400" y="2730610"/>
            <a:ext cx="3453199" cy="16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071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407</Words>
  <Application>Microsoft Macintosh PowerPoint</Application>
  <PresentationFormat>Widescreen</PresentationFormat>
  <Paragraphs>166</Paragraphs>
  <Slides>8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WP 2: UNIBO Team</vt:lpstr>
      <vt:lpstr>WP 2: Plan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Roberta Calegari</dc:creator>
  <cp:lastModifiedBy>Roberta Calegari</cp:lastModifiedBy>
  <cp:revision>5</cp:revision>
  <dcterms:created xsi:type="dcterms:W3CDTF">2020-01-31T16:50:02Z</dcterms:created>
  <dcterms:modified xsi:type="dcterms:W3CDTF">2020-01-31T19:54:53Z</dcterms:modified>
</cp:coreProperties>
</file>